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D1B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01168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600" kern="0" dirty="0">
                <a:solidFill>
                  <a:srgbClr val="F3EF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MAISON PREMIÈRE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274320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i="1" dirty="0">
                <a:solidFill>
                  <a:srgbClr val="F3EFE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Intelligence Brief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35661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Fall / Winter 2026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731520" y="4206240"/>
            <a:ext cx="1828800" cy="0"/>
          </a:xfrm>
          <a:prstGeom prst="line">
            <a:avLst/>
          </a:prstGeom>
          <a:noFill/>
          <a:ln w="12700">
            <a:solidFill>
              <a:srgbClr val="C9A84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58521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March 2026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731520" y="61264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maisonpremiere.co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9875520" y="5029200"/>
            <a:ext cx="1600200" cy="0"/>
          </a:xfrm>
          <a:prstGeom prst="line">
            <a:avLst/>
          </a:prstGeom>
          <a:noFill/>
          <a:ln w="6350">
            <a:solidFill>
              <a:srgbClr val="C9A84C">
                <a:alpha val="1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875520" y="5029200"/>
            <a:ext cx="0" cy="1600200"/>
          </a:xfrm>
          <a:prstGeom prst="line">
            <a:avLst/>
          </a:prstGeom>
          <a:noFill/>
          <a:ln w="6350">
            <a:solidFill>
              <a:srgbClr val="C9A84C">
                <a:alpha val="1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5257800"/>
            <a:ext cx="1600200" cy="0"/>
          </a:xfrm>
          <a:prstGeom prst="line">
            <a:avLst/>
          </a:prstGeom>
          <a:noFill/>
          <a:ln w="6350">
            <a:solidFill>
              <a:srgbClr val="C9A84C">
                <a:alpha val="15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104120" y="5029200"/>
            <a:ext cx="0" cy="1600200"/>
          </a:xfrm>
          <a:prstGeom prst="line">
            <a:avLst/>
          </a:prstGeom>
          <a:noFill/>
          <a:ln w="6350">
            <a:solidFill>
              <a:srgbClr val="C9A84C">
                <a:alpha val="15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875520" y="5486400"/>
            <a:ext cx="1600200" cy="0"/>
          </a:xfrm>
          <a:prstGeom prst="line">
            <a:avLst/>
          </a:prstGeom>
          <a:noFill/>
          <a:ln w="6350">
            <a:solidFill>
              <a:srgbClr val="C9A84C">
                <a:alpha val="15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332720" y="5029200"/>
            <a:ext cx="0" cy="1600200"/>
          </a:xfrm>
          <a:prstGeom prst="line">
            <a:avLst/>
          </a:prstGeom>
          <a:noFill/>
          <a:ln w="6350">
            <a:solidFill>
              <a:srgbClr val="C9A84C">
                <a:alpha val="1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9875520" y="5715000"/>
            <a:ext cx="1600200" cy="0"/>
          </a:xfrm>
          <a:prstGeom prst="line">
            <a:avLst/>
          </a:prstGeom>
          <a:noFill/>
          <a:ln w="6350">
            <a:solidFill>
              <a:srgbClr val="C9A84C">
                <a:alpha val="15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561320" y="5029200"/>
            <a:ext cx="0" cy="1600200"/>
          </a:xfrm>
          <a:prstGeom prst="line">
            <a:avLst/>
          </a:prstGeom>
          <a:noFill/>
          <a:ln w="6350">
            <a:solidFill>
              <a:srgbClr val="C9A84C">
                <a:alpha val="15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875520" y="5943600"/>
            <a:ext cx="1600200" cy="0"/>
          </a:xfrm>
          <a:prstGeom prst="line">
            <a:avLst/>
          </a:prstGeom>
          <a:noFill/>
          <a:ln w="6350">
            <a:solidFill>
              <a:srgbClr val="C9A84C">
                <a:alpha val="15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789920" y="5029200"/>
            <a:ext cx="0" cy="1600200"/>
          </a:xfrm>
          <a:prstGeom prst="line">
            <a:avLst/>
          </a:prstGeom>
          <a:noFill/>
          <a:ln w="6350">
            <a:solidFill>
              <a:srgbClr val="C9A84C">
                <a:alpha val="15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875520" y="6172200"/>
            <a:ext cx="1600200" cy="0"/>
          </a:xfrm>
          <a:prstGeom prst="line">
            <a:avLst/>
          </a:prstGeom>
          <a:noFill/>
          <a:ln w="6350">
            <a:solidFill>
              <a:srgbClr val="C9A84C">
                <a:alpha val="15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1018520" y="5029200"/>
            <a:ext cx="0" cy="1600200"/>
          </a:xfrm>
          <a:prstGeom prst="line">
            <a:avLst/>
          </a:prstGeom>
          <a:noFill/>
          <a:ln w="6350">
            <a:solidFill>
              <a:srgbClr val="C9A84C">
                <a:alpha val="15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875520" y="6400800"/>
            <a:ext cx="1600200" cy="0"/>
          </a:xfrm>
          <a:prstGeom prst="line">
            <a:avLst/>
          </a:prstGeom>
          <a:noFill/>
          <a:ln w="6350">
            <a:solidFill>
              <a:srgbClr val="C9A84C">
                <a:alpha val="15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1247120" y="5029200"/>
            <a:ext cx="0" cy="1600200"/>
          </a:xfrm>
          <a:prstGeom prst="line">
            <a:avLst/>
          </a:prstGeom>
          <a:noFill/>
          <a:ln w="6350">
            <a:solidFill>
              <a:srgbClr val="C9A84C">
                <a:alpha val="15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9875520" y="6629400"/>
            <a:ext cx="1600200" cy="0"/>
          </a:xfrm>
          <a:prstGeom prst="line">
            <a:avLst/>
          </a:prstGeom>
          <a:noFill/>
          <a:ln w="6350">
            <a:solidFill>
              <a:srgbClr val="C9A84C">
                <a:alpha val="15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475720" y="5029200"/>
            <a:ext cx="0" cy="1600200"/>
          </a:xfrm>
          <a:prstGeom prst="line">
            <a:avLst/>
          </a:prstGeom>
          <a:noFill/>
          <a:ln w="6350">
            <a:solidFill>
              <a:srgbClr val="C9A84C">
                <a:alpha val="15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3EF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4F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THINGS TO KNOW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731520" y="146304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dirty="0">
                <a:solidFill>
                  <a:srgbClr val="4F1F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1645920" y="146304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D1B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Lace as Construction leads the season at 90.9 heat.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645920" y="192024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 of 139 signals carry conviction-tier evidence (score ≥75). This is a narrow season — focus allocation on the signals that earned it.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731520" y="292608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dirty="0">
                <a:solidFill>
                  <a:srgbClr val="4F1F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1645920" y="292608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D1B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runway is ahead of the consumer.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645920" y="338328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20% of measurable signals show alignment between creative authority and consumer search interest. Translation risk is elevated — buying teams should expect a slower sell-through cycle on directional signals.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731520" y="438912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dirty="0">
                <a:solidFill>
                  <a:srgbClr val="4F1F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1645920" y="438912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D1B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Watch Pencil Skirt — predicted commercial breakout Q3 2026.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645920" y="484632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runway endorsement with growing consumer search but limited retail presence. Expect retailers to respond as demand signals strengthen.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48640" y="630936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MAISON PREMIÈRE · FW2026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6858000" y="630936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maisonpremiere.co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3EF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4F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SEASON'S READ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731520" y="1645920"/>
            <a:ext cx="9144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2800" i="1" dirty="0">
                <a:solidFill>
                  <a:srgbClr val="1D1B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FW2026 is a season of selective conviction — 16% of 139 signals carry enough evidence to act on.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43891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runway is leading the market. Creative authority is running ahead of consumer demand — signals like Lace as Construction carry strong editorial endorsement but limited search traction.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season's weight concentrates in Tailoring &amp; Construction — 11 of 44 conviction-tier signals fall in this category. Outerwear runs second. Buying teams overexposed to Tailoring &amp; Construction should consider hedging.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31520" y="57607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16% that made the cut →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630936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MAISON PREMIÈRE · FW2026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858000" y="630936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maisonpremiere.co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3EF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4F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SEASON VITAL SIGNS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731520" y="1645920"/>
            <a:ext cx="3200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dirty="0">
                <a:solidFill>
                  <a:srgbClr val="1D1B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90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731520" y="283464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Season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Pulse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" y="34747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5 average score.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389120" y="1645920"/>
            <a:ext cx="3200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dirty="0">
                <a:solidFill>
                  <a:srgbClr val="1D1B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16%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4389120" y="283464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Conviction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389120" y="34747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 of 139 signals.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046720" y="1645920"/>
            <a:ext cx="3200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dirty="0">
                <a:solidFill>
                  <a:srgbClr val="1D1B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20%</a:t>
            </a:r>
            <a:endParaRPr lang="en-US" sz="5400" dirty="0"/>
          </a:p>
        </p:txBody>
      </p:sp>
      <p:sp>
        <p:nvSpPr>
          <p:cNvPr id="10" name="Text 8"/>
          <p:cNvSpPr/>
          <p:nvPr/>
        </p:nvSpPr>
        <p:spPr>
          <a:xfrm>
            <a:off x="8046720" y="283464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Runway-Market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Alignment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046720" y="34747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Creative leads market.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731520" y="4114800"/>
            <a:ext cx="10515600" cy="0"/>
          </a:xfrm>
          <a:prstGeom prst="line">
            <a:avLst/>
          </a:prstGeom>
          <a:noFill/>
          <a:ln w="1270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438912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a designer’s season, not a consumer’s season. The creative system is producing conviction. The market hasn’t caught up yet.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31520" y="57607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creative authority meets commercial evidence →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48640" y="630936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MAISON PREMIÈRE · FW2026</a:t>
            </a:r>
            <a:endParaRPr lang="en-US" sz="700" dirty="0"/>
          </a:p>
        </p:txBody>
      </p:sp>
      <p:sp>
        <p:nvSpPr>
          <p:cNvPr id="16" name="Text 14"/>
          <p:cNvSpPr/>
          <p:nvPr/>
        </p:nvSpPr>
        <p:spPr>
          <a:xfrm>
            <a:off x="6858000" y="630936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maisonpremiere.co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3EF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4F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CONVICTION CORRIDOR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10 signals by heat score — with buy posture and season movement.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dirty="0">
                <a:solidFill>
                  <a:srgbClr val="9A948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137160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Lace as Construction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657600" y="1389888"/>
            <a:ext cx="5486400" cy="164592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7" name="Text 5"/>
          <p:cNvSpPr/>
          <p:nvPr/>
        </p:nvSpPr>
        <p:spPr>
          <a:xfrm>
            <a:off x="9281160" y="1371600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90.9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0058400" y="1371600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00" dirty="0">
                <a:solidFill>
                  <a:srgbClr val="4F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DEPTH</a:t>
            </a:r>
            <a:endParaRPr lang="en-US" sz="600" dirty="0"/>
          </a:p>
        </p:txBody>
      </p:sp>
      <p:sp>
        <p:nvSpPr>
          <p:cNvPr id="9" name="Text 7"/>
          <p:cNvSpPr/>
          <p:nvPr/>
        </p:nvSpPr>
        <p:spPr>
          <a:xfrm>
            <a:off x="914400" y="157276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i="1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4 houses SS2026 → 28 houses FW2026</a:t>
            </a:r>
            <a:endParaRPr lang="en-US" sz="600" dirty="0"/>
          </a:p>
        </p:txBody>
      </p:sp>
      <p:sp>
        <p:nvSpPr>
          <p:cNvPr id="10" name="Text 8"/>
          <p:cNvSpPr/>
          <p:nvPr/>
        </p:nvSpPr>
        <p:spPr>
          <a:xfrm>
            <a:off x="457200" y="181051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dirty="0">
                <a:solidFill>
                  <a:srgbClr val="9A948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14400" y="181051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Trench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657600" y="1828800"/>
            <a:ext cx="5462528" cy="164592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13" name="Text 11"/>
          <p:cNvSpPr/>
          <p:nvPr/>
        </p:nvSpPr>
        <p:spPr>
          <a:xfrm>
            <a:off x="9257288" y="181051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90.5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10058400" y="1810512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00" dirty="0">
                <a:solidFill>
                  <a:srgbClr val="4F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DEPTH</a:t>
            </a:r>
            <a:endParaRPr lang="en-US" sz="600" dirty="0"/>
          </a:p>
        </p:txBody>
      </p:sp>
      <p:sp>
        <p:nvSpPr>
          <p:cNvPr id="15" name="Text 13"/>
          <p:cNvSpPr/>
          <p:nvPr/>
        </p:nvSpPr>
        <p:spPr>
          <a:xfrm>
            <a:off x="914400" y="2011680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i="1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3 houses SS2026 → 18 houses FW2026</a:t>
            </a:r>
            <a:endParaRPr lang="en-US" sz="600" dirty="0"/>
          </a:p>
        </p:txBody>
      </p:sp>
      <p:sp>
        <p:nvSpPr>
          <p:cNvPr id="16" name="Text 14"/>
          <p:cNvSpPr/>
          <p:nvPr/>
        </p:nvSpPr>
        <p:spPr>
          <a:xfrm>
            <a:off x="457200" y="224942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dirty="0">
                <a:solidFill>
                  <a:srgbClr val="9A948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914400" y="2249424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Shearling Trim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657600" y="2267712"/>
            <a:ext cx="5438145" cy="164592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19" name="Text 17"/>
          <p:cNvSpPr/>
          <p:nvPr/>
        </p:nvSpPr>
        <p:spPr>
          <a:xfrm>
            <a:off x="9232905" y="2249424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90.1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10058400" y="2249424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00" dirty="0">
                <a:solidFill>
                  <a:srgbClr val="4F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DEPTH</a:t>
            </a:r>
            <a:endParaRPr lang="en-US" sz="600" dirty="0"/>
          </a:p>
        </p:txBody>
      </p:sp>
      <p:sp>
        <p:nvSpPr>
          <p:cNvPr id="21" name="Text 19"/>
          <p:cNvSpPr/>
          <p:nvPr/>
        </p:nvSpPr>
        <p:spPr>
          <a:xfrm>
            <a:off x="914400" y="2450592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i="1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1 house SS2026 → 9 houses FW2026</a:t>
            </a:r>
            <a:endParaRPr lang="en-US" sz="600" dirty="0"/>
          </a:p>
        </p:txBody>
      </p:sp>
      <p:sp>
        <p:nvSpPr>
          <p:cNvPr id="22" name="Text 20"/>
          <p:cNvSpPr/>
          <p:nvPr/>
        </p:nvSpPr>
        <p:spPr>
          <a:xfrm>
            <a:off x="457200" y="268833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dirty="0">
                <a:solidFill>
                  <a:srgbClr val="9A948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14400" y="2688336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Faux Fur Trim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3657600" y="2706624"/>
            <a:ext cx="5338027" cy="164592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25" name="Text 23"/>
          <p:cNvSpPr/>
          <p:nvPr/>
        </p:nvSpPr>
        <p:spPr>
          <a:xfrm>
            <a:off x="9132787" y="2688336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88.4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10058400" y="2688336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00" dirty="0">
                <a:solidFill>
                  <a:srgbClr val="4F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DEPTH</a:t>
            </a:r>
            <a:endParaRPr lang="en-US" sz="600" dirty="0"/>
          </a:p>
        </p:txBody>
      </p:sp>
      <p:sp>
        <p:nvSpPr>
          <p:cNvPr id="27" name="Text 25"/>
          <p:cNvSpPr/>
          <p:nvPr/>
        </p:nvSpPr>
        <p:spPr>
          <a:xfrm>
            <a:off x="457200" y="312724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dirty="0">
                <a:solidFill>
                  <a:srgbClr val="9A948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914400" y="3127248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Relaxed Leather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3657600" y="3145536"/>
            <a:ext cx="5291427" cy="164592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30" name="Text 28"/>
          <p:cNvSpPr/>
          <p:nvPr/>
        </p:nvSpPr>
        <p:spPr>
          <a:xfrm>
            <a:off x="9086187" y="3127248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87.7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10058400" y="3127248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00" dirty="0">
                <a:solidFill>
                  <a:srgbClr val="4F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DEPTH</a:t>
            </a:r>
            <a:endParaRPr lang="en-US" sz="600" dirty="0"/>
          </a:p>
        </p:txBody>
      </p:sp>
      <p:sp>
        <p:nvSpPr>
          <p:cNvPr id="32" name="Text 30"/>
          <p:cNvSpPr/>
          <p:nvPr/>
        </p:nvSpPr>
        <p:spPr>
          <a:xfrm>
            <a:off x="457200" y="35661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dirty="0">
                <a:solidFill>
                  <a:srgbClr val="9A948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914400" y="356616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Slip Dress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3657600" y="3584448"/>
            <a:ext cx="5274640" cy="164592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35" name="Text 33"/>
          <p:cNvSpPr/>
          <p:nvPr/>
        </p:nvSpPr>
        <p:spPr>
          <a:xfrm>
            <a:off x="9069400" y="3566160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87.4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10058400" y="3566160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00" dirty="0">
                <a:solidFill>
                  <a:srgbClr val="4F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DEPTH</a:t>
            </a:r>
            <a:endParaRPr lang="en-US" sz="600" dirty="0"/>
          </a:p>
        </p:txBody>
      </p:sp>
      <p:sp>
        <p:nvSpPr>
          <p:cNvPr id="37" name="Text 35"/>
          <p:cNvSpPr/>
          <p:nvPr/>
        </p:nvSpPr>
        <p:spPr>
          <a:xfrm>
            <a:off x="457200" y="400507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dirty="0">
                <a:solidFill>
                  <a:srgbClr val="9A948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914400" y="400507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Oxblood Burgundy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3657600" y="4023360"/>
            <a:ext cx="5212895" cy="164592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40" name="Text 38"/>
          <p:cNvSpPr/>
          <p:nvPr/>
        </p:nvSpPr>
        <p:spPr>
          <a:xfrm>
            <a:off x="9007655" y="400507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86.4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10058400" y="4005072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00" dirty="0">
                <a:solidFill>
                  <a:srgbClr val="4F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DEPTH</a:t>
            </a:r>
            <a:endParaRPr lang="en-US" sz="600" dirty="0"/>
          </a:p>
        </p:txBody>
      </p:sp>
      <p:sp>
        <p:nvSpPr>
          <p:cNvPr id="42" name="Text 40"/>
          <p:cNvSpPr/>
          <p:nvPr/>
        </p:nvSpPr>
        <p:spPr>
          <a:xfrm>
            <a:off x="457200" y="444398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dirty="0">
                <a:solidFill>
                  <a:srgbClr val="9A948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1600" dirty="0"/>
          </a:p>
        </p:txBody>
      </p:sp>
      <p:sp>
        <p:nvSpPr>
          <p:cNvPr id="43" name="Text 41"/>
          <p:cNvSpPr/>
          <p:nvPr/>
        </p:nvSpPr>
        <p:spPr>
          <a:xfrm>
            <a:off x="914400" y="4443984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Shoulder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3657600" y="4462272"/>
            <a:ext cx="5209255" cy="164592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45" name="Text 43"/>
          <p:cNvSpPr/>
          <p:nvPr/>
        </p:nvSpPr>
        <p:spPr>
          <a:xfrm>
            <a:off x="9004015" y="4443984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86.3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10058400" y="4443984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00" dirty="0">
                <a:solidFill>
                  <a:srgbClr val="4F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DEPTH</a:t>
            </a:r>
            <a:endParaRPr lang="en-US" sz="600" dirty="0"/>
          </a:p>
        </p:txBody>
      </p:sp>
      <p:sp>
        <p:nvSpPr>
          <p:cNvPr id="47" name="Text 45"/>
          <p:cNvSpPr/>
          <p:nvPr/>
        </p:nvSpPr>
        <p:spPr>
          <a:xfrm>
            <a:off x="457200" y="488289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dirty="0">
                <a:solidFill>
                  <a:srgbClr val="9A948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1600" dirty="0"/>
          </a:p>
        </p:txBody>
      </p:sp>
      <p:sp>
        <p:nvSpPr>
          <p:cNvPr id="48" name="Text 46"/>
          <p:cNvSpPr/>
          <p:nvPr/>
        </p:nvSpPr>
        <p:spPr>
          <a:xfrm>
            <a:off x="914400" y="4882896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Pencil Skirt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3657600" y="4901184"/>
            <a:ext cx="5119184" cy="164592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50" name="Text 48"/>
          <p:cNvSpPr/>
          <p:nvPr/>
        </p:nvSpPr>
        <p:spPr>
          <a:xfrm>
            <a:off x="8913944" y="4882896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84.8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10058400" y="4882896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00" dirty="0">
                <a:solidFill>
                  <a:srgbClr val="4F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DEPTH</a:t>
            </a:r>
            <a:endParaRPr lang="en-US" sz="600" dirty="0"/>
          </a:p>
        </p:txBody>
      </p:sp>
      <p:sp>
        <p:nvSpPr>
          <p:cNvPr id="52" name="Text 50"/>
          <p:cNvSpPr/>
          <p:nvPr/>
        </p:nvSpPr>
        <p:spPr>
          <a:xfrm>
            <a:off x="457200" y="532180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dirty="0">
                <a:solidFill>
                  <a:srgbClr val="9A948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1600" dirty="0"/>
          </a:p>
        </p:txBody>
      </p:sp>
      <p:sp>
        <p:nvSpPr>
          <p:cNvPr id="53" name="Text 51"/>
          <p:cNvSpPr/>
          <p:nvPr/>
        </p:nvSpPr>
        <p:spPr>
          <a:xfrm>
            <a:off x="914400" y="5321808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Peplum</a:t>
            </a:r>
            <a:endParaRPr lang="en-US" sz="900" dirty="0"/>
          </a:p>
        </p:txBody>
      </p:sp>
      <p:sp>
        <p:nvSpPr>
          <p:cNvPr id="54" name="Shape 52"/>
          <p:cNvSpPr/>
          <p:nvPr/>
        </p:nvSpPr>
        <p:spPr>
          <a:xfrm>
            <a:off x="3657600" y="5340096"/>
            <a:ext cx="5078418" cy="164592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55" name="Text 53"/>
          <p:cNvSpPr/>
          <p:nvPr/>
        </p:nvSpPr>
        <p:spPr>
          <a:xfrm>
            <a:off x="8873178" y="5321808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84.1</a:t>
            </a: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10058400" y="5321808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00" dirty="0">
                <a:solidFill>
                  <a:srgbClr val="4F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DEPTH</a:t>
            </a:r>
            <a:endParaRPr lang="en-US" sz="600" dirty="0"/>
          </a:p>
        </p:txBody>
      </p:sp>
      <p:sp>
        <p:nvSpPr>
          <p:cNvPr id="57" name="Text 55"/>
          <p:cNvSpPr/>
          <p:nvPr/>
        </p:nvSpPr>
        <p:spPr>
          <a:xfrm>
            <a:off x="731520" y="594360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gap between runway and register →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548640" y="630936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MAISON PREMIÈRE · FW2026</a:t>
            </a:r>
            <a:endParaRPr lang="en-US" sz="700" dirty="0"/>
          </a:p>
        </p:txBody>
      </p:sp>
      <p:sp>
        <p:nvSpPr>
          <p:cNvPr id="59" name="Text 57"/>
          <p:cNvSpPr/>
          <p:nvPr/>
        </p:nvSpPr>
        <p:spPr>
          <a:xfrm>
            <a:off x="6858000" y="630936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maisonpremiere.co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3EF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4F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RUNWAY TO THE SEARCH BAR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Burgundy = creative authority. Gold = consumer search interest.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146304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Lace as Construction</a:t>
            </a:r>
            <a:endParaRPr lang="en-US" sz="700" dirty="0"/>
          </a:p>
        </p:txBody>
      </p:sp>
      <p:sp>
        <p:nvSpPr>
          <p:cNvPr id="5" name="Shape 3"/>
          <p:cNvSpPr/>
          <p:nvPr/>
        </p:nvSpPr>
        <p:spPr>
          <a:xfrm>
            <a:off x="3200400" y="1481328"/>
            <a:ext cx="4572000" cy="100584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6" name="Shape 4"/>
          <p:cNvSpPr/>
          <p:nvPr/>
        </p:nvSpPr>
        <p:spPr>
          <a:xfrm>
            <a:off x="3200400" y="1600200"/>
            <a:ext cx="2286000" cy="10058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764792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Trench</a:t>
            </a:r>
            <a:endParaRPr lang="en-US" sz="700" dirty="0"/>
          </a:p>
        </p:txBody>
      </p:sp>
      <p:sp>
        <p:nvSpPr>
          <p:cNvPr id="8" name="Shape 6"/>
          <p:cNvSpPr/>
          <p:nvPr/>
        </p:nvSpPr>
        <p:spPr>
          <a:xfrm>
            <a:off x="3200400" y="1783080"/>
            <a:ext cx="4572000" cy="100584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9" name="Shape 7"/>
          <p:cNvSpPr/>
          <p:nvPr/>
        </p:nvSpPr>
        <p:spPr>
          <a:xfrm>
            <a:off x="3200400" y="1901952"/>
            <a:ext cx="2909853" cy="10058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066544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Shearling Trim</a:t>
            </a:r>
            <a:endParaRPr lang="en-US" sz="700" dirty="0"/>
          </a:p>
        </p:txBody>
      </p:sp>
      <p:sp>
        <p:nvSpPr>
          <p:cNvPr id="11" name="Shape 9"/>
          <p:cNvSpPr/>
          <p:nvPr/>
        </p:nvSpPr>
        <p:spPr>
          <a:xfrm>
            <a:off x="3200400" y="2084832"/>
            <a:ext cx="4572000" cy="100584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12" name="Shape 10"/>
          <p:cNvSpPr/>
          <p:nvPr/>
        </p:nvSpPr>
        <p:spPr>
          <a:xfrm>
            <a:off x="3200400" y="2203704"/>
            <a:ext cx="2286000" cy="10058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2368296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Faux Fur Trim</a:t>
            </a:r>
            <a:endParaRPr lang="en-US" sz="700" dirty="0"/>
          </a:p>
        </p:txBody>
      </p:sp>
      <p:sp>
        <p:nvSpPr>
          <p:cNvPr id="14" name="Shape 12"/>
          <p:cNvSpPr/>
          <p:nvPr/>
        </p:nvSpPr>
        <p:spPr>
          <a:xfrm>
            <a:off x="3200400" y="2386584"/>
            <a:ext cx="4572000" cy="100584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15" name="Shape 13"/>
          <p:cNvSpPr/>
          <p:nvPr/>
        </p:nvSpPr>
        <p:spPr>
          <a:xfrm>
            <a:off x="3200400" y="2505456"/>
            <a:ext cx="2286000" cy="10058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267004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Relaxed Leather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3200400" y="2688336"/>
            <a:ext cx="4572000" cy="100584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18" name="Shape 16"/>
          <p:cNvSpPr/>
          <p:nvPr/>
        </p:nvSpPr>
        <p:spPr>
          <a:xfrm>
            <a:off x="3200400" y="2807208"/>
            <a:ext cx="2286000" cy="10058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9" name="Text 17"/>
          <p:cNvSpPr/>
          <p:nvPr/>
        </p:nvSpPr>
        <p:spPr>
          <a:xfrm>
            <a:off x="457200" y="297180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Slip Dress</a:t>
            </a:r>
            <a:endParaRPr lang="en-US" sz="700" dirty="0"/>
          </a:p>
        </p:txBody>
      </p:sp>
      <p:sp>
        <p:nvSpPr>
          <p:cNvPr id="20" name="Shape 18"/>
          <p:cNvSpPr/>
          <p:nvPr/>
        </p:nvSpPr>
        <p:spPr>
          <a:xfrm>
            <a:off x="3200400" y="2990088"/>
            <a:ext cx="4572000" cy="100584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21" name="Shape 19"/>
          <p:cNvSpPr/>
          <p:nvPr/>
        </p:nvSpPr>
        <p:spPr>
          <a:xfrm>
            <a:off x="3200400" y="3108960"/>
            <a:ext cx="3107347" cy="10058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2" name="Text 20"/>
          <p:cNvSpPr/>
          <p:nvPr/>
        </p:nvSpPr>
        <p:spPr>
          <a:xfrm>
            <a:off x="457200" y="3273552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Oxblood Burgundy</a:t>
            </a:r>
            <a:endParaRPr lang="en-US" sz="700" dirty="0"/>
          </a:p>
        </p:txBody>
      </p:sp>
      <p:sp>
        <p:nvSpPr>
          <p:cNvPr id="23" name="Shape 21"/>
          <p:cNvSpPr/>
          <p:nvPr/>
        </p:nvSpPr>
        <p:spPr>
          <a:xfrm>
            <a:off x="3200400" y="3291840"/>
            <a:ext cx="4569893" cy="100584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24" name="Shape 22"/>
          <p:cNvSpPr/>
          <p:nvPr/>
        </p:nvSpPr>
        <p:spPr>
          <a:xfrm>
            <a:off x="3200400" y="3410712"/>
            <a:ext cx="2824652" cy="10058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5" name="Text 23"/>
          <p:cNvSpPr/>
          <p:nvPr/>
        </p:nvSpPr>
        <p:spPr>
          <a:xfrm>
            <a:off x="457200" y="3575304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Shoulder</a:t>
            </a:r>
            <a:endParaRPr lang="en-US" sz="700" dirty="0"/>
          </a:p>
        </p:txBody>
      </p:sp>
      <p:sp>
        <p:nvSpPr>
          <p:cNvPr id="26" name="Shape 24"/>
          <p:cNvSpPr/>
          <p:nvPr/>
        </p:nvSpPr>
        <p:spPr>
          <a:xfrm>
            <a:off x="3200400" y="3593592"/>
            <a:ext cx="4572000" cy="100584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27" name="Shape 25"/>
          <p:cNvSpPr/>
          <p:nvPr/>
        </p:nvSpPr>
        <p:spPr>
          <a:xfrm>
            <a:off x="3200400" y="3712464"/>
            <a:ext cx="2286000" cy="10058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8" name="Text 26"/>
          <p:cNvSpPr/>
          <p:nvPr/>
        </p:nvSpPr>
        <p:spPr>
          <a:xfrm>
            <a:off x="457200" y="3877056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Pencil Skirt</a:t>
            </a:r>
            <a:endParaRPr lang="en-US" sz="700" dirty="0"/>
          </a:p>
        </p:txBody>
      </p:sp>
      <p:sp>
        <p:nvSpPr>
          <p:cNvPr id="29" name="Shape 27"/>
          <p:cNvSpPr/>
          <p:nvPr/>
        </p:nvSpPr>
        <p:spPr>
          <a:xfrm>
            <a:off x="3200400" y="3895344"/>
            <a:ext cx="4572000" cy="100584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30" name="Shape 28"/>
          <p:cNvSpPr/>
          <p:nvPr/>
        </p:nvSpPr>
        <p:spPr>
          <a:xfrm>
            <a:off x="3200400" y="4014216"/>
            <a:ext cx="2789682" cy="10058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1" name="Text 29"/>
          <p:cNvSpPr/>
          <p:nvPr/>
        </p:nvSpPr>
        <p:spPr>
          <a:xfrm>
            <a:off x="457200" y="417880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Peplum</a:t>
            </a:r>
            <a:endParaRPr lang="en-US" sz="700" dirty="0"/>
          </a:p>
        </p:txBody>
      </p:sp>
      <p:sp>
        <p:nvSpPr>
          <p:cNvPr id="32" name="Shape 30"/>
          <p:cNvSpPr/>
          <p:nvPr/>
        </p:nvSpPr>
        <p:spPr>
          <a:xfrm>
            <a:off x="3200400" y="4197096"/>
            <a:ext cx="4572000" cy="100584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33" name="Shape 31"/>
          <p:cNvSpPr/>
          <p:nvPr/>
        </p:nvSpPr>
        <p:spPr>
          <a:xfrm>
            <a:off x="3200400" y="4315968"/>
            <a:ext cx="2890186" cy="10058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4" name="Text 32"/>
          <p:cNvSpPr/>
          <p:nvPr/>
        </p:nvSpPr>
        <p:spPr>
          <a:xfrm>
            <a:off x="457200" y="448056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Corsetry</a:t>
            </a:r>
            <a:endParaRPr lang="en-US" sz="700" dirty="0"/>
          </a:p>
        </p:txBody>
      </p:sp>
      <p:sp>
        <p:nvSpPr>
          <p:cNvPr id="35" name="Shape 33"/>
          <p:cNvSpPr/>
          <p:nvPr/>
        </p:nvSpPr>
        <p:spPr>
          <a:xfrm>
            <a:off x="3200400" y="4498848"/>
            <a:ext cx="4572000" cy="100584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36" name="Shape 34"/>
          <p:cNvSpPr/>
          <p:nvPr/>
        </p:nvSpPr>
        <p:spPr>
          <a:xfrm>
            <a:off x="3200400" y="4617720"/>
            <a:ext cx="2286000" cy="10058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7" name="Text 35"/>
          <p:cNvSpPr/>
          <p:nvPr/>
        </p:nvSpPr>
        <p:spPr>
          <a:xfrm>
            <a:off x="457200" y="4782312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Leopard Print</a:t>
            </a:r>
            <a:endParaRPr lang="en-US" sz="700" dirty="0"/>
          </a:p>
        </p:txBody>
      </p:sp>
      <p:sp>
        <p:nvSpPr>
          <p:cNvPr id="38" name="Shape 36"/>
          <p:cNvSpPr/>
          <p:nvPr/>
        </p:nvSpPr>
        <p:spPr>
          <a:xfrm>
            <a:off x="3200400" y="4800600"/>
            <a:ext cx="4572000" cy="100584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39" name="Shape 37"/>
          <p:cNvSpPr/>
          <p:nvPr/>
        </p:nvSpPr>
        <p:spPr>
          <a:xfrm>
            <a:off x="3200400" y="4919472"/>
            <a:ext cx="1294676" cy="10058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0" name="Text 38"/>
          <p:cNvSpPr/>
          <p:nvPr/>
        </p:nvSpPr>
        <p:spPr>
          <a:xfrm>
            <a:off x="457200" y="5084064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 Pleating</a:t>
            </a:r>
            <a:endParaRPr lang="en-US" sz="700" dirty="0"/>
          </a:p>
        </p:txBody>
      </p:sp>
      <p:sp>
        <p:nvSpPr>
          <p:cNvPr id="41" name="Shape 39"/>
          <p:cNvSpPr/>
          <p:nvPr/>
        </p:nvSpPr>
        <p:spPr>
          <a:xfrm>
            <a:off x="3200400" y="5102352"/>
            <a:ext cx="4572000" cy="100584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42" name="Shape 40"/>
          <p:cNvSpPr/>
          <p:nvPr/>
        </p:nvSpPr>
        <p:spPr>
          <a:xfrm>
            <a:off x="3200400" y="5221224"/>
            <a:ext cx="2286000" cy="10058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3" name="Text 41"/>
          <p:cNvSpPr/>
          <p:nvPr/>
        </p:nvSpPr>
        <p:spPr>
          <a:xfrm>
            <a:off x="457200" y="5385816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Charm Bag</a:t>
            </a:r>
            <a:endParaRPr lang="en-US" sz="700" dirty="0"/>
          </a:p>
        </p:txBody>
      </p:sp>
      <p:sp>
        <p:nvSpPr>
          <p:cNvPr id="44" name="Shape 42"/>
          <p:cNvSpPr/>
          <p:nvPr/>
        </p:nvSpPr>
        <p:spPr>
          <a:xfrm>
            <a:off x="3200400" y="5404104"/>
            <a:ext cx="45720" cy="100584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45" name="Shape 43"/>
          <p:cNvSpPr/>
          <p:nvPr/>
        </p:nvSpPr>
        <p:spPr>
          <a:xfrm>
            <a:off x="3200400" y="5522976"/>
            <a:ext cx="3291222" cy="10058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6" name="Text 44"/>
          <p:cNvSpPr/>
          <p:nvPr/>
        </p:nvSpPr>
        <p:spPr>
          <a:xfrm>
            <a:off x="457200" y="568756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Shirt Dress</a:t>
            </a:r>
            <a:endParaRPr lang="en-US" sz="700" dirty="0"/>
          </a:p>
        </p:txBody>
      </p:sp>
      <p:sp>
        <p:nvSpPr>
          <p:cNvPr id="47" name="Shape 45"/>
          <p:cNvSpPr/>
          <p:nvPr/>
        </p:nvSpPr>
        <p:spPr>
          <a:xfrm>
            <a:off x="3200400" y="5705856"/>
            <a:ext cx="45720" cy="100584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48" name="Shape 46"/>
          <p:cNvSpPr/>
          <p:nvPr/>
        </p:nvSpPr>
        <p:spPr>
          <a:xfrm>
            <a:off x="3200400" y="5824728"/>
            <a:ext cx="4568567" cy="10058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9" name="Shape 47"/>
          <p:cNvSpPr/>
          <p:nvPr/>
        </p:nvSpPr>
        <p:spPr>
          <a:xfrm>
            <a:off x="8686800" y="1463040"/>
            <a:ext cx="274320" cy="137160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50" name="Text 48"/>
          <p:cNvSpPr/>
          <p:nvPr/>
        </p:nvSpPr>
        <p:spPr>
          <a:xfrm>
            <a:off x="9052560" y="141732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Runway + Editorial</a:t>
            </a:r>
            <a:endParaRPr lang="en-US" sz="700" dirty="0"/>
          </a:p>
        </p:txBody>
      </p:sp>
      <p:sp>
        <p:nvSpPr>
          <p:cNvPr id="51" name="Shape 49"/>
          <p:cNvSpPr/>
          <p:nvPr/>
        </p:nvSpPr>
        <p:spPr>
          <a:xfrm>
            <a:off x="8686800" y="1737360"/>
            <a:ext cx="274320" cy="13716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2" name="Text 50"/>
          <p:cNvSpPr/>
          <p:nvPr/>
        </p:nvSpPr>
        <p:spPr>
          <a:xfrm>
            <a:off x="9052560" y="16916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Search</a:t>
            </a:r>
            <a:endParaRPr lang="en-US" sz="700" dirty="0"/>
          </a:p>
        </p:txBody>
      </p:sp>
      <p:sp>
        <p:nvSpPr>
          <p:cNvPr id="53" name="Text 51"/>
          <p:cNvSpPr/>
          <p:nvPr/>
        </p:nvSpPr>
        <p:spPr>
          <a:xfrm>
            <a:off x="731520" y="530352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widest gaps — like Charm Bag — represent pure consumer demand waiting for creative endorsement. The tightest are your safest bets.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731520" y="57607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to buy, what to hold, what to exit →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548640" y="630936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MAISON PREMIÈRE · FW2026</a:t>
            </a:r>
            <a:endParaRPr lang="en-US" sz="700" dirty="0"/>
          </a:p>
        </p:txBody>
      </p:sp>
      <p:sp>
        <p:nvSpPr>
          <p:cNvPr id="56" name="Text 54"/>
          <p:cNvSpPr/>
          <p:nvPr/>
        </p:nvSpPr>
        <p:spPr>
          <a:xfrm>
            <a:off x="6858000" y="630936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maisonpremiere.co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3EF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4F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 POSTURE DISTRIBUTION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914400" y="2286000"/>
            <a:ext cx="868351" cy="731520"/>
          </a:xfrm>
          <a:prstGeom prst="rect">
            <a:avLst/>
          </a:prstGeom>
          <a:solidFill>
            <a:srgbClr val="4F1F2B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315468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DEPTH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Shape 3"/>
          <p:cNvSpPr/>
          <p:nvPr/>
        </p:nvSpPr>
        <p:spPr>
          <a:xfrm>
            <a:off x="1782751" y="2286000"/>
            <a:ext cx="940714" cy="7315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1782751" y="2286000"/>
            <a:ext cx="940714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782751" y="315468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Shape 6"/>
          <p:cNvSpPr/>
          <p:nvPr/>
        </p:nvSpPr>
        <p:spPr>
          <a:xfrm>
            <a:off x="2723465" y="2286000"/>
            <a:ext cx="723626" cy="731520"/>
          </a:xfrm>
          <a:prstGeom prst="rect">
            <a:avLst/>
          </a:prstGeom>
          <a:solidFill>
            <a:srgbClr val="B8B0A6"/>
          </a:solidFill>
          <a:ln/>
        </p:spPr>
      </p:sp>
      <p:sp>
        <p:nvSpPr>
          <p:cNvPr id="9" name="Text 7"/>
          <p:cNvSpPr/>
          <p:nvPr/>
        </p:nvSpPr>
        <p:spPr>
          <a:xfrm>
            <a:off x="2723465" y="315468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Shape 8"/>
          <p:cNvSpPr/>
          <p:nvPr/>
        </p:nvSpPr>
        <p:spPr>
          <a:xfrm>
            <a:off x="3447091" y="2286000"/>
            <a:ext cx="2894504" cy="731520"/>
          </a:xfrm>
          <a:prstGeom prst="rect">
            <a:avLst/>
          </a:prstGeom>
          <a:solidFill>
            <a:srgbClr val="D4CFC8"/>
          </a:solidFill>
          <a:ln/>
        </p:spPr>
      </p:sp>
      <p:sp>
        <p:nvSpPr>
          <p:cNvPr id="11" name="Text 9"/>
          <p:cNvSpPr/>
          <p:nvPr/>
        </p:nvSpPr>
        <p:spPr>
          <a:xfrm>
            <a:off x="3447091" y="2286000"/>
            <a:ext cx="2894504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447091" y="3154680"/>
            <a:ext cx="289450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6341594" y="2286000"/>
            <a:ext cx="1374889" cy="731520"/>
          </a:xfrm>
          <a:prstGeom prst="rect">
            <a:avLst/>
          </a:prstGeom>
          <a:solidFill>
            <a:srgbClr val="B45032"/>
          </a:solidFill>
          <a:ln/>
        </p:spPr>
      </p:sp>
      <p:sp>
        <p:nvSpPr>
          <p:cNvPr id="14" name="Text 12"/>
          <p:cNvSpPr/>
          <p:nvPr/>
        </p:nvSpPr>
        <p:spPr>
          <a:xfrm>
            <a:off x="6341594" y="2286000"/>
            <a:ext cx="1374889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3EF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341594" y="3154680"/>
            <a:ext cx="1374889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7716483" y="2286000"/>
            <a:ext cx="3256317" cy="731520"/>
          </a:xfrm>
          <a:prstGeom prst="rect">
            <a:avLst/>
          </a:prstGeom>
          <a:solidFill>
            <a:srgbClr val="E8E2DA"/>
          </a:solidFill>
          <a:ln/>
        </p:spPr>
      </p:sp>
      <p:sp>
        <p:nvSpPr>
          <p:cNvPr id="17" name="Text 15"/>
          <p:cNvSpPr/>
          <p:nvPr/>
        </p:nvSpPr>
        <p:spPr>
          <a:xfrm>
            <a:off x="7716483" y="2286000"/>
            <a:ext cx="3256317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716483" y="3154680"/>
            <a:ext cx="3256317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</a:t>
            </a:r>
            <a:endParaRPr lang="en-US" sz="700" dirty="0"/>
          </a:p>
        </p:txBody>
      </p:sp>
      <p:sp>
        <p:nvSpPr>
          <p:cNvPr id="19" name="Text 17"/>
          <p:cNvSpPr/>
          <p:nvPr/>
        </p:nvSpPr>
        <p:spPr>
          <a:xfrm>
            <a:off x="731520" y="45720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signals say go deeper. 64 say pull back or exit. This is not a season for broad assortment — it’s a season for ruthless focus.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731520" y="57607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data predicts next →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48640" y="630936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MAISON PREMIÈRE · FW2026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6858000" y="630936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maisonpremiere.co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3EF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4F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 INTELLIGENCE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4F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PREDICTED BREAKOUTS — Q3 2026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274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F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097280" y="13716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Pencil Skirt (85)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97280" y="160020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confidence · Strong creative endorsement meets rising consumer interest — limited retail presence signals untapped commercial opportunity.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731520" y="2011680"/>
            <a:ext cx="274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F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97280" y="2011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Peplum (84)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097280" y="22402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confidence · Strong creative endorsement meets rising consumer interest — limited retail presence signals untapped commercial opportunity.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731520" y="2651760"/>
            <a:ext cx="274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F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097280" y="26517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Corsetry (84)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97280" y="288036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confidence · Shown at 24 houses this season with growing search demand — expect retailers to follow.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731520" y="374904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PREDICTED EVERGREENS — Continuity Investment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731520" y="4114800"/>
            <a:ext cx="274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◆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097280" y="41148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Trench (91)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097280" y="434340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moderate confidence · Resale durability and sustained search interest confirm staying power beyond seasonal cycles.</a:t>
            </a:r>
            <a:endParaRPr lang="en-US" sz="700" dirty="0"/>
          </a:p>
        </p:txBody>
      </p:sp>
      <p:sp>
        <p:nvSpPr>
          <p:cNvPr id="17" name="Text 15"/>
          <p:cNvSpPr/>
          <p:nvPr/>
        </p:nvSpPr>
        <p:spPr>
          <a:xfrm>
            <a:off x="731520" y="4754880"/>
            <a:ext cx="274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◆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097280" y="47548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1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Shearling Trim (90)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1097280" y="49834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confidence · Resale durability and sustained search interest confirm staying power beyond seasonal cycles.</a:t>
            </a:r>
            <a:endParaRPr lang="en-US" sz="700" dirty="0"/>
          </a:p>
        </p:txBody>
      </p:sp>
      <p:sp>
        <p:nvSpPr>
          <p:cNvPr id="20" name="Text 18"/>
          <p:cNvSpPr/>
          <p:nvPr/>
        </p:nvSpPr>
        <p:spPr>
          <a:xfrm>
            <a:off x="731520" y="57607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your competitors are betting on →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48640" y="630936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MAISON PREMIÈRE · FW2026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6858000" y="630936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maisonpremiere.co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D1B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 INTELLIGENCE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3EF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LVMH — 31% conviction-tier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houses in group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31520" y="1645920"/>
            <a:ext cx="9144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Consensus: soft utility · architectural handbags · modern romance · power tailoring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731520" y="21031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3EF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KERING — 33% conviction-tier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237744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houses in group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731520" y="2560320"/>
            <a:ext cx="9144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Consensus: Oxblood Burgundy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731520" y="3017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3EF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PRADA GROUP — 83% conviction-tier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329184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houses in group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731520" y="3474720"/>
            <a:ext cx="9144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Consensus: Sheer Layering · Slip Dress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731520" y="45720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METHODOLOGY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31520" y="493776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8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weighted layers: Runway Authority (27%), Editorial Intensity (22%), Cultural Diffusion (14%), Search Intent (14%), Retail Adoption (14%), Resale Durability (9%). Empirical Bayes scoring with robust z-scores, CDF mapping, and proportional weight redistribution. 139 canonical signals · 195 runway records · 8 cities.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731520" y="59436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A94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Katherine Osella · linkedin.com/in/katherine-osella · katherineosella@gmail.com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731520" y="62179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3EF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maisonpremiere.co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9875520" y="5029200"/>
            <a:ext cx="1600200" cy="0"/>
          </a:xfrm>
          <a:prstGeom prst="line">
            <a:avLst/>
          </a:prstGeom>
          <a:noFill/>
          <a:ln w="6350">
            <a:solidFill>
              <a:srgbClr val="C9A84C">
                <a:alpha val="8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875520" y="5029200"/>
            <a:ext cx="0" cy="1600200"/>
          </a:xfrm>
          <a:prstGeom prst="line">
            <a:avLst/>
          </a:prstGeom>
          <a:noFill/>
          <a:ln w="6350">
            <a:solidFill>
              <a:srgbClr val="C9A84C">
                <a:alpha val="8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875520" y="5257800"/>
            <a:ext cx="1600200" cy="0"/>
          </a:xfrm>
          <a:prstGeom prst="line">
            <a:avLst/>
          </a:prstGeom>
          <a:noFill/>
          <a:ln w="6350">
            <a:solidFill>
              <a:srgbClr val="C9A84C">
                <a:alpha val="8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104120" y="5029200"/>
            <a:ext cx="0" cy="1600200"/>
          </a:xfrm>
          <a:prstGeom prst="line">
            <a:avLst/>
          </a:prstGeom>
          <a:noFill/>
          <a:ln w="6350">
            <a:solidFill>
              <a:srgbClr val="C9A84C">
                <a:alpha val="8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875520" y="5486400"/>
            <a:ext cx="1600200" cy="0"/>
          </a:xfrm>
          <a:prstGeom prst="line">
            <a:avLst/>
          </a:prstGeom>
          <a:noFill/>
          <a:ln w="6350">
            <a:solidFill>
              <a:srgbClr val="C9A84C">
                <a:alpha val="8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332720" y="5029200"/>
            <a:ext cx="0" cy="1600200"/>
          </a:xfrm>
          <a:prstGeom prst="line">
            <a:avLst/>
          </a:prstGeom>
          <a:noFill/>
          <a:ln w="6350">
            <a:solidFill>
              <a:srgbClr val="C9A84C">
                <a:alpha val="8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9875520" y="5715000"/>
            <a:ext cx="1600200" cy="0"/>
          </a:xfrm>
          <a:prstGeom prst="line">
            <a:avLst/>
          </a:prstGeom>
          <a:noFill/>
          <a:ln w="6350">
            <a:solidFill>
              <a:srgbClr val="C9A84C">
                <a:alpha val="8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0561320" y="5029200"/>
            <a:ext cx="0" cy="1600200"/>
          </a:xfrm>
          <a:prstGeom prst="line">
            <a:avLst/>
          </a:prstGeom>
          <a:noFill/>
          <a:ln w="6350">
            <a:solidFill>
              <a:srgbClr val="C9A84C">
                <a:alpha val="8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9875520" y="5943600"/>
            <a:ext cx="1600200" cy="0"/>
          </a:xfrm>
          <a:prstGeom prst="line">
            <a:avLst/>
          </a:prstGeom>
          <a:noFill/>
          <a:ln w="6350">
            <a:solidFill>
              <a:srgbClr val="C9A84C">
                <a:alpha val="800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0789920" y="5029200"/>
            <a:ext cx="0" cy="1600200"/>
          </a:xfrm>
          <a:prstGeom prst="line">
            <a:avLst/>
          </a:prstGeom>
          <a:noFill/>
          <a:ln w="6350">
            <a:solidFill>
              <a:srgbClr val="C9A84C">
                <a:alpha val="8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875520" y="6172200"/>
            <a:ext cx="1600200" cy="0"/>
          </a:xfrm>
          <a:prstGeom prst="line">
            <a:avLst/>
          </a:prstGeom>
          <a:noFill/>
          <a:ln w="6350">
            <a:solidFill>
              <a:srgbClr val="C9A84C">
                <a:alpha val="8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018520" y="5029200"/>
            <a:ext cx="0" cy="1600200"/>
          </a:xfrm>
          <a:prstGeom prst="line">
            <a:avLst/>
          </a:prstGeom>
          <a:noFill/>
          <a:ln w="6350">
            <a:solidFill>
              <a:srgbClr val="C9A84C">
                <a:alpha val="8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875520" y="6400800"/>
            <a:ext cx="1600200" cy="0"/>
          </a:xfrm>
          <a:prstGeom prst="line">
            <a:avLst/>
          </a:prstGeom>
          <a:noFill/>
          <a:ln w="6350">
            <a:solidFill>
              <a:srgbClr val="C9A84C">
                <a:alpha val="800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247120" y="5029200"/>
            <a:ext cx="0" cy="1600200"/>
          </a:xfrm>
          <a:prstGeom prst="line">
            <a:avLst/>
          </a:prstGeom>
          <a:noFill/>
          <a:ln w="6350">
            <a:solidFill>
              <a:srgbClr val="C9A84C">
                <a:alpha val="8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875520" y="6629400"/>
            <a:ext cx="1600200" cy="0"/>
          </a:xfrm>
          <a:prstGeom prst="line">
            <a:avLst/>
          </a:prstGeom>
          <a:noFill/>
          <a:ln w="6350">
            <a:solidFill>
              <a:srgbClr val="C9A84C">
                <a:alpha val="8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1475720" y="5029200"/>
            <a:ext cx="0" cy="1600200"/>
          </a:xfrm>
          <a:prstGeom prst="line">
            <a:avLst/>
          </a:prstGeom>
          <a:noFill/>
          <a:ln w="6350">
            <a:solidFill>
              <a:srgbClr val="C9A84C">
                <a:alpha val="8000"/>
              </a:srgbClr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Maison Première — Intelligence Brief — FW2026</dc:title>
  <dc:subject>PptxGenJS Presentation</dc:subject>
  <dc:creator>Katherine Osella</dc:creator>
  <cp:lastModifiedBy>Katherine Osella</cp:lastModifiedBy>
  <cp:revision>1</cp:revision>
  <dcterms:created xsi:type="dcterms:W3CDTF">2026-03-20T21:43:04Z</dcterms:created>
  <dcterms:modified xsi:type="dcterms:W3CDTF">2026-03-20T21:43:04Z</dcterms:modified>
</cp:coreProperties>
</file>